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20" d="100"/>
          <a:sy n="120" d="100"/>
        </p:scale>
        <p:origin x="543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Denner" userId="cf9e1ee9-655d-40a0-b10f-9dd36427cfa7" providerId="ADAL" clId="{3FF277C0-6CA7-4D17-8236-A1CB1472CA9B}"/>
    <pc:docChg chg="undo custSel mod modSld">
      <pc:chgData name="Carlos Denner" userId="cf9e1ee9-655d-40a0-b10f-9dd36427cfa7" providerId="ADAL" clId="{3FF277C0-6CA7-4D17-8236-A1CB1472CA9B}" dt="2025-10-13T03:03:27.871" v="10" actId="20577"/>
      <pc:docMkLst>
        <pc:docMk/>
      </pc:docMkLst>
      <pc:sldChg chg="modSp mod">
        <pc:chgData name="Carlos Denner" userId="cf9e1ee9-655d-40a0-b10f-9dd36427cfa7" providerId="ADAL" clId="{3FF277C0-6CA7-4D17-8236-A1CB1472CA9B}" dt="2025-10-13T01:50:14.451" v="3" actId="1076"/>
        <pc:sldMkLst>
          <pc:docMk/>
          <pc:sldMk cId="0" sldId="256"/>
        </pc:sldMkLst>
        <pc:spChg chg="mod">
          <ac:chgData name="Carlos Denner" userId="cf9e1ee9-655d-40a0-b10f-9dd36427cfa7" providerId="ADAL" clId="{3FF277C0-6CA7-4D17-8236-A1CB1472CA9B}" dt="2025-10-13T01:50:08.180" v="2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Carlos Denner" userId="cf9e1ee9-655d-40a0-b10f-9dd36427cfa7" providerId="ADAL" clId="{3FF277C0-6CA7-4D17-8236-A1CB1472CA9B}" dt="2025-10-13T01:50:14.451" v="3" actId="1076"/>
          <ac:spMkLst>
            <pc:docMk/>
            <pc:sldMk cId="0" sldId="256"/>
            <ac:spMk id="5" creationId="{00000000-0000-0000-0000-000000000000}"/>
          </ac:spMkLst>
        </pc:spChg>
      </pc:sldChg>
      <pc:sldChg chg="modSp mod">
        <pc:chgData name="Carlos Denner" userId="cf9e1ee9-655d-40a0-b10f-9dd36427cfa7" providerId="ADAL" clId="{3FF277C0-6CA7-4D17-8236-A1CB1472CA9B}" dt="2025-10-13T03:03:27.871" v="10" actId="20577"/>
        <pc:sldMkLst>
          <pc:docMk/>
          <pc:sldMk cId="0" sldId="277"/>
        </pc:sldMkLst>
        <pc:spChg chg="mod">
          <ac:chgData name="Carlos Denner" userId="cf9e1ee9-655d-40a0-b10f-9dd36427cfa7" providerId="ADAL" clId="{3FF277C0-6CA7-4D17-8236-A1CB1472CA9B}" dt="2025-10-13T03:03:27.871" v="10" actId="20577"/>
          <ac:spMkLst>
            <pc:docMk/>
            <pc:sldMk cId="0" sldId="277"/>
            <ac:spMk id="3" creationId="{00000000-0000-0000-0000-000000000000}"/>
          </ac:spMkLst>
        </pc:spChg>
      </pc:sldChg>
      <pc:sldChg chg="addSp delSp modSp mod setBg">
        <pc:chgData name="Carlos Denner" userId="cf9e1ee9-655d-40a0-b10f-9dd36427cfa7" providerId="ADAL" clId="{3FF277C0-6CA7-4D17-8236-A1CB1472CA9B}" dt="2025-10-13T01:49:43.851" v="1" actId="26606"/>
        <pc:sldMkLst>
          <pc:docMk/>
          <pc:sldMk cId="0" sldId="319"/>
        </pc:sldMkLst>
        <pc:spChg chg="mod">
          <ac:chgData name="Carlos Denner" userId="cf9e1ee9-655d-40a0-b10f-9dd36427cfa7" providerId="ADAL" clId="{3FF277C0-6CA7-4D17-8236-A1CB1472CA9B}" dt="2025-10-13T01:49:43.851" v="1" actId="26606"/>
          <ac:spMkLst>
            <pc:docMk/>
            <pc:sldMk cId="0" sldId="319"/>
            <ac:spMk id="2" creationId="{00000000-0000-0000-0000-000000000000}"/>
          </ac:spMkLst>
        </pc:spChg>
        <pc:spChg chg="mod ord">
          <ac:chgData name="Carlos Denner" userId="cf9e1ee9-655d-40a0-b10f-9dd36427cfa7" providerId="ADAL" clId="{3FF277C0-6CA7-4D17-8236-A1CB1472CA9B}" dt="2025-10-13T01:49:43.851" v="1" actId="26606"/>
          <ac:spMkLst>
            <pc:docMk/>
            <pc:sldMk cId="0" sldId="319"/>
            <ac:spMk id="3" creationId="{00000000-0000-0000-0000-000000000000}"/>
          </ac:spMkLst>
        </pc:spChg>
        <pc:spChg chg="mod">
          <ac:chgData name="Carlos Denner" userId="cf9e1ee9-655d-40a0-b10f-9dd36427cfa7" providerId="ADAL" clId="{3FF277C0-6CA7-4D17-8236-A1CB1472CA9B}" dt="2025-10-13T01:49:43.851" v="1" actId="26606"/>
          <ac:spMkLst>
            <pc:docMk/>
            <pc:sldMk cId="0" sldId="319"/>
            <ac:spMk id="5" creationId="{00000000-0000-0000-0000-000000000000}"/>
          </ac:spMkLst>
        </pc:spChg>
        <pc:spChg chg="add del">
          <ac:chgData name="Carlos Denner" userId="cf9e1ee9-655d-40a0-b10f-9dd36427cfa7" providerId="ADAL" clId="{3FF277C0-6CA7-4D17-8236-A1CB1472CA9B}" dt="2025-10-13T01:49:43.851" v="1" actId="26606"/>
          <ac:spMkLst>
            <pc:docMk/>
            <pc:sldMk cId="0" sldId="319"/>
            <ac:spMk id="10" creationId="{2EB492CD-616E-47F8-933B-5E2D952A0593}"/>
          </ac:spMkLst>
        </pc:spChg>
        <pc:spChg chg="add del">
          <ac:chgData name="Carlos Denner" userId="cf9e1ee9-655d-40a0-b10f-9dd36427cfa7" providerId="ADAL" clId="{3FF277C0-6CA7-4D17-8236-A1CB1472CA9B}" dt="2025-10-13T01:49:43.851" v="1" actId="26606"/>
          <ac:spMkLst>
            <pc:docMk/>
            <pc:sldMk cId="0" sldId="319"/>
            <ac:spMk id="12" creationId="{59383CF9-23B5-4335-9B21-1791C4CF1C75}"/>
          </ac:spMkLst>
        </pc:spChg>
        <pc:spChg chg="add del">
          <ac:chgData name="Carlos Denner" userId="cf9e1ee9-655d-40a0-b10f-9dd36427cfa7" providerId="ADAL" clId="{3FF277C0-6CA7-4D17-8236-A1CB1472CA9B}" dt="2025-10-13T01:49:43.851" v="1" actId="26606"/>
          <ac:spMkLst>
            <pc:docMk/>
            <pc:sldMk cId="0" sldId="319"/>
            <ac:spMk id="14" creationId="{0007FE00-9498-4706-B255-6437B0252C02}"/>
          </ac:spMkLst>
        </pc:spChg>
        <pc:picChg chg="mod">
          <ac:chgData name="Carlos Denner" userId="cf9e1ee9-655d-40a0-b10f-9dd36427cfa7" providerId="ADAL" clId="{3FF277C0-6CA7-4D17-8236-A1CB1472CA9B}" dt="2025-10-13T01:49:43.851" v="1" actId="26606"/>
          <ac:picMkLst>
            <pc:docMk/>
            <pc:sldMk cId="0" sldId="319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760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0&#12305;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0&#12305;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6&#12305;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7&#12305;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0&#12305;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0&#12305;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13&#12305;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Relationship Id="rId4" Type="http://schemas.openxmlformats.org/officeDocument/2006/relationships/hyperlink" Target="https://www.thinkglobalhealth.org/article/health-latin-america-and-promise-artificial-intelligence#:~:text=The%20development%20of%20AI%20is,from%20being%20transformed%20by%20AI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Relationship Id="rId4" Type="http://schemas.openxmlformats.org/officeDocument/2006/relationships/hyperlink" Target="https://www.thinkglobalhealth.org/article/health-latin-america-and-promise-artificial-intelligence#:~:text=The%20development%20of%20AI%20is,from%20being%20transformed%20by%20AI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hinkglobalhealth.org/article/health-latin-america-and-promise-artificial-intelligence#:~:text=Brazil%20currently%20leads%20the%20region,featuring%20digital%20health%2C%20including%20AI" TargetMode="External"/><Relationship Id="rId4" Type="http://schemas.openxmlformats.org/officeDocument/2006/relationships/hyperlink" Target="https://www.thinkglobalhealth.org/article/health-latin-america-and-promise-artificial-intelligence#:~:text=Argentina%2C%20Brazil%2C%20Chile%2C%20and%20Colombia,remarkable%20results%20for%20the%20region%27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cl.ac.uk/news/nhs-data-enables-ai-model-for-optimising-diabetic-eye-screening#:~:text=NHS%20data%20enables%20AI%20model,for%20optimising%20diabetic%20eye%20screening" TargetMode="External"/><Relationship Id="rId4" Type="http://schemas.openxmlformats.org/officeDocument/2006/relationships/hyperlink" Target="file:///\\home\oai\redirect.html#:~:text=CHARTWatch%2C%20the%20artificial%20intelligence%20,and%20nurses%20can%20intervene%20early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lobalhealthintelligence.com/ghi-analysis/how-ai-impacts-the-latin-american-healthcare-market/#:~:text=Clearly%2C%20these%20numbers%20indicate%20that,partly%20positive%20and%20partly%20negative" TargetMode="External"/><Relationship Id="rId4" Type="http://schemas.openxmlformats.org/officeDocument/2006/relationships/hyperlink" Target="https://globalhealthintelligence.com/ghi-analysis/how-ai-impacts-the-latin-american-healthcare-market/#:~:text=One%20surprising%20finding%20of%20the,algorithms%2C%20bibliography%20searches%20and%20mor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grandviewresearch.com/horizon/outlook/ai-in-healthcare-market/latin-america#:~:text=Latin%20America%20Ai%20In%20Healthcare,Market%20Size%20%26%20Outlook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Relationship Id="rId4" Type="http://schemas.openxmlformats.org/officeDocument/2006/relationships/hyperlink" Target="file:///\\home\oai\redirect.html#:~:text=CHARTWatch%2C%20the%20artificial%20intelligence%20,and%20nurses%20can%20intervene%20early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lobalhealthintelligence.com/ghi-analysis/how-ai-impacts-the-latin-american-healthcare-market/#:~:text=One%20surprising%20finding%20of%20the,algorithms%2C%20bibliography%20searches%20and%20more" TargetMode="External"/><Relationship Id="rId5" Type="http://schemas.openxmlformats.org/officeDocument/2006/relationships/hyperlink" Target="www.pewresearch.org/wp-content/uploads/sites/20/2023/02/PS_2023.02.22_AI-health_REPORT.pdf#:~:text=patient%20and%20health%20care%20provider%3A,records%20worse%2C%20compared%20with%2022" TargetMode="External"/><Relationship Id="rId4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Relationship Id="rId4" Type="http://schemas.openxmlformats.org/officeDocument/2006/relationships/hyperlink" Target="file:///\\home\oai\redirect.html#:~:text=CHARTWatch%2C%20the%20artificial%20intelligence%20,and%20nurses%20can%20intervene%20earl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c.unb.br/projects/#:~:text=RQ01%3A%20Integrated%20Design%20and%20Development,SEGURAUTO" TargetMode="External"/><Relationship Id="rId5" Type="http://schemas.openxmlformats.org/officeDocument/2006/relationships/hyperlink" Target="www.apec.org/docs/default-source/Publications/2021/8/Best-Practices-of-Smart-Cities-in-the-Digital-Age/221_SCE_APEC-Smart-Cities.pdf#:~:text=Methodology%3A%20The%20autonomous%20vehicle%20project,minibus%20from%20the%20manufacturer%20EASYMILE" TargetMode="External"/><Relationship Id="rId4" Type="http://schemas.openxmlformats.org/officeDocument/2006/relationships/hyperlink" Target="https://www.eetimes.eu/waymos-robotaxi-program-progress-and-potential/#:~:text=In%20the%20robotaxi%20deployment%20stage%2C,Waymo%20currently%20operates%20it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rise.orau.gov/internships-fellowships/documents/scholarships/autonomous-driving/sae-international-levels-of-autonomous-driving-and-sensor-packages.pdf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c.unb.br/projects/#:~:text=RQ01%3A%20Integrated%20Design%20and%20Development,SEGURAUTO" TargetMode="External"/><Relationship Id="rId5" Type="http://schemas.openxmlformats.org/officeDocument/2006/relationships/hyperlink" Target="www.apec.org/docs/default-source/Publications/2021/8/Best-Practices-of-Smart-Cities-in-the-Digital-Age/221_SCE_APEC-Smart-Cities.pdf#:~:text=Methodology%3A%20The%20autonomous%20vehicle%20project,minibus%20from%20the%20manufacturer%20EASYMILE" TargetMode="External"/><Relationship Id="rId4" Type="http://schemas.openxmlformats.org/officeDocument/2006/relationships/hyperlink" Target="https://www.eetimes.eu/waymos-robotaxi-program-progress-and-potential/#:~:text=In%20the%20robotaxi%20deployment%20stage%2C,Waymo%20currently%20operates%20it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List_of_Tesla_Autopilot_crashes#:~:text=Initially%2C%20the%20California%20Highway%20Patrol,Report%20ID%2013781%E2%80%934963" TargetMode="External"/><Relationship Id="rId4" Type="http://schemas.openxmlformats.org/officeDocument/2006/relationships/hyperlink" Target="https://en.wikipedia.org/wiki/Death_of_Elaine_Herzberg#:~:text=The%20death%20of%20Elaine%20Herzberg,3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mc.ncbi.nlm.nih.gov/articles/PMC8979579/#:~:text=,%E2%80%9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jzz.org/2024-03-18/content-1874530-survey-fear-self-driving-vehicles-has-increased-2022#:~:text=driving%20itself%20with%20no%20human,were%20afraid%20of%20the%20technology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7&#12305;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rise.orau.gov/internships-fellowships/documents/scholarships/autonomous-driving/sae-international-levels-of-autonomous-driving-and-sensor-packages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jzz.org/2024-03-18/content-1874530-survey-fear-self-driving-vehicles-has-increased-2022#:~:text=driving%20itself%20with%20no%20human,were%20afraid%20of%20the%20technology" TargetMode="External"/><Relationship Id="rId5" Type="http://schemas.openxmlformats.org/officeDocument/2006/relationships/hyperlink" Target="https://pmc.ncbi.nlm.nih.gov/articles/PMC8979579/#:~:text=,%E2%80%9D" TargetMode="External"/><Relationship Id="rId4" Type="http://schemas.openxmlformats.org/officeDocument/2006/relationships/hyperlink" Target="https://en.wikipedia.org/wiki/Death_of_Elaine_Herzberg#:~:text=The%20death%20of%20Elaine%20Herzberg,3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ews.mit.edu/2018/study-finds-gender-skin-type-bias-artificial-intelligence-systems-0212#:~:text=In%20the%20researchers%E2%80%99%20experiments%2C%20the,percent%20in%20the%20other%20two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ews.mit.edu/2018/study-finds-gender-skin-type-bias-artificial-intelligence-systems-0212#:~:text=In%20the%20researchers%E2%80%99%20experiments%2C%20the,percent%20in%20the%20other%20two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file:///\\home\oai\redirect.html#:~:text=%E2%80%9CWe%20found%20that%20a%20category,learning%20to%20understand%20complex%20problems" TargetMode="External"/><Relationship Id="rId5" Type="http://schemas.openxmlformats.org/officeDocument/2006/relationships/hyperlink" Target="https://www.propublica.org/article/machine-bias-risk-assessments-in-criminal-sentencing#:~:text=We%20also%20turned%20up%20significant,but%20in%20very%20different%20ways" TargetMode="External"/><Relationship Id="rId4" Type="http://schemas.openxmlformats.org/officeDocument/2006/relationships/hyperlink" Target="https://www.reuters.com/article/world/insight-amazon-scraps-secret-ai-recruiting-tool-that-showed-bias-against-women-idUSKCN1MK0AG/#:~:text=But%20by%202015%2C%20the%20company,neutral%20wa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racticeguides.chambers.com/practice-guides/artificial-intelligence-2025/brazil/trends-and-developments#:~:text=transparency%2C%20accountability%2C%20safety%2C%20human%20oversight,and%20mandates%20impact%20assessments%20for" TargetMode="External"/><Relationship Id="rId4" Type="http://schemas.openxmlformats.org/officeDocument/2006/relationships/hyperlink" Target="https://www.nyc.gov/site/dca/about/automated-employment-decision-tools.page#:~:text=Local%20Law%20144%20of%202021,to%20employees%20or%20job%20candidat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racticeguides.chambers.com/practice-guides/artificial-intelligence-2025/brazil/trends-and-developments#:~:text=To%20strengthen%20individual%20protection%2C%20the,rights%2C%20including%20the%20right%20to" TargetMode="External"/><Relationship Id="rId4" Type="http://schemas.openxmlformats.org/officeDocument/2006/relationships/hyperlink" Target="https://www.nyc.gov/site/dca/about/automated-employment-decision-tools.page#:~:text=Local%20Law%20144%20of%202021,to%20employees%20or%20job%20candidate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acticeguides.chambers.com/practice-guides/artificial-intelligence-2025/brazil/trends-and-developments#:~:text=To%20strengthen%20individual%20protection%2C%20the,rights%2C%20including%20the%20right%20to" TargetMode="External"/><Relationship Id="rId5" Type="http://schemas.openxmlformats.org/officeDocument/2006/relationships/hyperlink" Target="https://practiceguides.chambers.com/practice-guides/artificial-intelligence-2025/brazil/trends-and-developments#:~:text=transparency%2C%20accountability%2C%20safety%2C%20human%20oversight,and%20mandates%20impact%20assessments%20for" TargetMode="External"/><Relationship Id="rId4" Type="http://schemas.openxmlformats.org/officeDocument/2006/relationships/hyperlink" Target="https://www.nyc.gov/site/dca/about/automated-employment-decision-tools.page#:~:text=Local%20Law%20144%20of%202021,to%20employees%20or%20job%20candidate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ews.mit.edu/2018/study-finds-gender-skin-type-bias-artificial-intelligence-systems-0212#:~:text=In%20the%20researchers%E2%80%99%20experiments%2C%20the,percent%20in%20the%20other%20two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ropublica.org/article/machine-bias-risk-assessments-in-criminal-sentencing#:~:text=We%20also%20turned%20up%20significant,but%20in%20very%20different%20ways" TargetMode="External"/><Relationship Id="rId5" Type="http://schemas.openxmlformats.org/officeDocument/2006/relationships/hyperlink" Target="https://www.reuters.com/article/world/insight-amazon-scraps-secret-ai-recruiting-tool-that-showed-bias-against-women-idUSKCN1MK0AG/#:~:text=But%20by%202015%2C%20the%20company,neutral%20way" TargetMode="External"/><Relationship Id="rId4" Type="http://schemas.openxmlformats.org/officeDocument/2006/relationships/hyperlink" Target="https://news.mit.edu/2018/study-finds-gender-skin-type-bias-artificial-intelligence-systems-0212#:~:text=In%20the%20researchers%E2%80%99%20experiments%2C%20the,percent%20in%20the%20other%20two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hyperlink" Target="kpmg.com/kpmg-us/content/dam/kpmg/pdf/2025/trust-attitudes-artificial-intelligence-global-report.pdf" TargetMode="External"/><Relationship Id="rId4" Type="http://schemas.openxmlformats.org/officeDocument/2006/relationships/hyperlink" Target="https://research.aimultiple.com/ai-job-loss/#:~:text=In%20a%202020%20report%2C%20the,gain%20of%2012%20million%20job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search.aimultiple.com/ai-job-loss/#:~:text=In%20a%202020%20report%2C%20the,gain%20of%2012%20million%20job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hyperlink" Target="kpmg.com/kpmg-us/content/dam/kpmg/pdf/2025/trust-attitudes-artificial-intelligence-global-report.pdf#:~:text=Globally%2C%2042%20percent%20of%20people,This%20aligns%20with%20the" TargetMode="External"/><Relationship Id="rId4" Type="http://schemas.openxmlformats.org/officeDocument/2006/relationships/hyperlink" Target="kpmg.com/kpmg-us/content/dam/kpmg/pdf/2025/trust-attitudes-artificial-intelligence-global-report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ews.microsoft.com/source/latam/features/ai/project-guacamaya-rainforest-deforestation/" TargetMode="External"/><Relationship Id="rId4" Type="http://schemas.openxmlformats.org/officeDocument/2006/relationships/hyperlink" Target="https://medium.com/%40lidismendez369/from-silicon-valley-to-the-digital-hustle-8b48240d1a75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kpmg.com/kpmg-us/content/dam/kpmg/pdf/2025/trust-attitudes-artificial-intelligence-global-report.pdf#:~:text=as%20shown%20in%20Figure%2022%2C,risks%3A%20opinion%20is%20divided%20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&#12304;turn0search13&#12305;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0&#12305;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hyperlink" Target="kpmg.com/kpmg-us/content/dam/kpmg/pdf/2025/trust-attitudes-artificial-intelligence-global-report.pdf" TargetMode="External"/><Relationship Id="rId4" Type="http://schemas.openxmlformats.org/officeDocument/2006/relationships/hyperlink" Target="https://research.aimultiple.com/ai-job-loss/#:~:text=In%20a%202020%20report%2C%20the,gain%20of%2012%20million%20jobs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lobalhealthintelligence.com/ghi-analysis/how-ai-impacts-the-latin-american-healthcare-market/#:~:text=Clearly%2C%20these%20numbers%20indicate%20that,partly%20positive%20and%20partly%20negative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globalhealthintelligence.com/ghi-analysis/how-ai-impacts-the-latin-american-healthcare-market/#:~:text=One%20surprising%20finding%20of%20the,algorithms%2C%20bibliography%20searches%20and%20mor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%40lidismendez369/from-silicon-valley-to-the-digital-hustle-8b48240d1a75" TargetMode="External"/><Relationship Id="rId5" Type="http://schemas.openxmlformats.org/officeDocument/2006/relationships/hyperlink" Target="kpmg.com/kpmg-us/content/dam/kpmg/pdf/2025/trust-attitudes-artificial-intelligence-global-report.pdf#:~:text=Globally%2C%2042%20percent%20of%20people,This%20aligns%20with%20the" TargetMode="External"/><Relationship Id="rId4" Type="http://schemas.openxmlformats.org/officeDocument/2006/relationships/hyperlink" Target="https://research.aimultiple.com/ai-job-loss/#:~:text=In%20a%202020%20report%2C%20the,gain%20of%2012%20million%20job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hyperlink" Target="kpmg.com/kpmg-us/content/dam/kpmg/pdf/2025/trust-attitudes-artificial-intelligence-global-report.pdf" TargetMode="External"/><Relationship Id="rId4" Type="http://schemas.openxmlformats.org/officeDocument/2006/relationships/hyperlink" Target="https://research.aimultiple.com/ai-job-loss/#:~:text=In%20a%202020%20report%2C%20the,gain%20of%2012%20million%20job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kpmg.com/kpmg-us/content/dam/kpmg/pdf/2025/trust-attitudes-artificial-intelligence-global-report.pdf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search.aimultiple.com/ai-job-loss/#:~:text=In%20a%202020%20report%2C%20the,gain%20of%2012%20million%20jobs" TargetMode="External"/><Relationship Id="rId5" Type="http://schemas.openxmlformats.org/officeDocument/2006/relationships/hyperlink" Target="https://practiceguides.chambers.com/practice-guides/artificial-intelligence-2025/brazil/trends-and-developments#:~:text=To%20strengthen%20individual%20protection%2C%20the,rights%2C%20including%20the%20right%20to" TargetMode="External"/><Relationship Id="rId4" Type="http://schemas.openxmlformats.org/officeDocument/2006/relationships/hyperlink" Target="https://practiceguides.chambers.com/practice-guides/artificial-intelligence-2025/brazil/trends-and-developments#:~:text=transparency%2C%20accountability%2C%20safety%2C%20human%20oversight,and%20mandates%20impact%20assessments%20for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hyperlink" Target="kpmg.com/kpmg-us/content/dam/kpmg/pdf/2025/trust-attitudes-artificial-intelligence-global-report.pdf#:~:text=Globally%2C%2042%20percent%20of%20people,This%20aligns%20with%20th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&#12304;turn0search4&#12305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914400"/>
            <a:ext cx="86868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 hype a la política pública</a:t>
            </a:r>
            <a:endParaRPr lang="en-US" sz="3000" dirty="0"/>
          </a:p>
          <a:p>
            <a:pPr marL="0" indent="0" algn="l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gobernar la IA en el sector público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266368" y="3017520"/>
            <a:ext cx="8686800" cy="457200"/>
          </a:xfrm>
          <a:prstGeom prst="rect">
            <a:avLst/>
          </a:prstGeom>
          <a:solidFill>
            <a:srgbClr val="8B5CF6"/>
          </a:solidFill>
          <a:ln w="12700">
            <a:solidFill>
              <a:srgbClr val="8B5CF6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457200" y="3017520"/>
            <a:ext cx="8686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 hype tecnológico a la política pública sostenible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266368" y="3520440"/>
            <a:ext cx="8686800" cy="1371600"/>
          </a:xfrm>
          <a:prstGeom prst="roundRect">
            <a:avLst>
              <a:gd name="adj" fmla="val 6667"/>
            </a:avLst>
          </a:prstGeom>
          <a:solidFill>
            <a:srgbClr val="FFFFFF"/>
          </a:solidFill>
          <a:ln w="12700">
            <a:solidFill>
              <a:srgbClr val="A78BF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548640" y="3611880"/>
            <a:ext cx="850392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carlos.denner@videns.ai
</a:t>
            </a:r>
            <a:r>
              <a:rPr lang="en-US" sz="900" i="1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Experto en IA
</a:t>
            </a:r>
            <a:r>
              <a:rPr lang="en-US" sz="11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Videns, impulsado por COFOMO
</a:t>
            </a:r>
            <a:r>
              <a:rPr lang="en-US" sz="800" i="1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Inteligencia Artificial y Administración Pública, Semana de Internacionalización de la Escuela Superior de Administración Pública – ESAP</a:t>
            </a:r>
            <a:endParaRPr 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¿Por qué importa?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Estudiantes y funcionarios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Dos roles: usar IA y gobernarla
• Visión estratégica y ética pública
• Capacidad institucional para innovación</a:t>
            </a:r>
            <a:endParaRPr lang="en-US" sz="1200" dirty="0"/>
          </a:p>
        </p:txBody>
      </p:sp>
      <p:pic>
        <p:nvPicPr>
          <p:cNvPr id="4" name="Image 0" descr="/home/oai/share/cached_assets_used/slide10.png"/>
          <p:cNvPicPr>
            <a:picLocks noChangeAspect="1"/>
          </p:cNvPicPr>
          <p:nvPr/>
        </p:nvPicPr>
        <p:blipFill>
          <a:blip r:embed="rId3"/>
          <a:srcRect l="12626" r="12626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ya está aquí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Instantáneas regionales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Movilidad urbana y datos en tiempo real
• Interacción ciudadana y chatbots
• Procesos judiciales y administrativos automáticos</a:t>
            </a:r>
            <a:endParaRPr lang="en-US" sz="1200" dirty="0"/>
          </a:p>
        </p:txBody>
      </p:sp>
      <p:pic>
        <p:nvPicPr>
          <p:cNvPr id="4" name="Image 0" descr="/home/oai/share/cached_assets_used/slide11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 dato que nos aterriza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en números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03120"/>
            <a:ext cx="4846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48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65%</a:t>
            </a: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las organizaciones usan IA generativa regularmente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457200" y="3291840"/>
            <a:ext cx="48463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Genera oportunidad de innovación
• Necesidad de capacidades analíticas y éticas</a:t>
            </a:r>
            <a:endParaRPr lang="en-US" sz="1200" dirty="0"/>
          </a:p>
        </p:txBody>
      </p:sp>
      <p:pic>
        <p:nvPicPr>
          <p:cNvPr id="5" name="Image 0" descr="/home/oai/share/cached_assets_used/slide12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Las instituciones fijan las reglas del juego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Señales de gobernanza en Colombia, Brasil y Canadá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Oficinas nacionales de IA
• Evaluaciones de impacto obligatorias
• Pilotos regulados y sandboxes</a:t>
            </a:r>
            <a:endParaRPr lang="en-US" sz="1200" dirty="0"/>
          </a:p>
        </p:txBody>
      </p:sp>
      <p:pic>
        <p:nvPicPr>
          <p:cNvPr id="4" name="Image 0" descr="/home/oai/share/cached_assets_used/slide13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Política y regulación de IA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equilibrio entre innovación y protección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regulación de IA busca maximizar beneficios públicos y minimizar daños — sin frenar la innovación.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¿Por qué regular la IA?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Encontrar el punto justo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Decisiones críticas: empleo, salud, seguridad
• Riesgos: sesgo, privacidad, seguridad, accidentes
• "Ni sub‑ni sobre‑regulación": encontrar el punto justo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Mapa rápido de enfoques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 de regiones</a:t>
            </a:r>
            <a:endParaRPr lang="en-US" sz="2000" dirty="0"/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808516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Región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Enfoque resumido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UE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Ley integral; modelo por riesgo; prohibiciones puntuales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Canadá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AIA obligatoria en sector público; transparencia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Brasil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PL 2338/2023; riesgo “excesivo” y “alto”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EE. UU.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Guías sectoriales; leyes locales contra sesgo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China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Control estatal; revisiones de seguridad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Colombia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Política CONPES; estrategia en desarrollo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Unión Europea: Ley de IA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Modelo basado en riesgo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Categorías: riesgo inaceptable (prohibido), alto (requisitos estrictos), limitado (transparencia), mínimo
• Ejemplos: social scoring prohibido; IA médica / conducción = alto riesgo
• Obligaciones: gestión de riesgo, calidad de datos, documentación, supervisión humana, marcado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Canadá: AIA y ADM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Gestión pública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Directiva sobre decisiones automatizadas (ADM) en el gobierno
• AIA obligatoria antes de desplegar IA: evalúa sesgo, explicabilidad, privacidad
• Niveles de impacto → medidas de mitigación y transparencia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Brasil: PL 2338/2023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Clasificación por riesgo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Senado aprobó marco general de IA (2024)
• Clasificación por riesgo: “excesivo” (prohibido), “alto” (requisitos: supervisión humana, auditorías)
• Ámbitos: infraestructura crítica, justicia, salud, vehículos autónomos, etc.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¿Dónde está la IA hoy?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en la vida diaria y en el Estado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5603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Asistentes, búsqueda, traducción, cámara
• Chatbots y priorización de trámites
• Tráfico, alumbrado, seguridad inteligente
• Salud, justicia y educación en cambio</a:t>
            </a:r>
            <a:endParaRPr lang="en-US" sz="1200" dirty="0"/>
          </a:p>
        </p:txBody>
      </p:sp>
      <p:pic>
        <p:nvPicPr>
          <p:cNvPr id="4" name="Image 0" descr="/home/oai/share/cached_assets_used/slide2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Estados Unidos: enfoque sectorial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Guías y leyes locales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Sin ley federal única; sectorial + guías
• Caso NYC: auditorías de sesgo para herramientas de contratación
• Tendencia: regulaciones estatal/local + guías federales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China: control y seguridad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Medidas interinas 2023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Medidas interinas para IA generativa (2023) exigen revisiones de seguridad y requisitos de contenido/etiquetado
• Enfoque en alineación regulatoria con prioridades estatales y gestión de plataformas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Colombia: de estrategia a normativa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CONPES 4144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Política nacional de IA (CONPES 4144) y </a:t>
            </a:r>
            <a:r>
              <a:rPr lang="en-US" sz="1200" dirty="0" err="1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ruta</a:t>
            </a: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2025→2030
• Prioridades: adopción ética, datos, talento, servicios públicos
• Oportunidad: adaptar enfoque por riesgo a capacidad institucional local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Temas regulatorios recurrentes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Transparencia (informar uso de IA)
• Seguridad (pruebas, gestión de riesgos)
• Privacidad (protección de datos)
• Responsabilidad (quién responde por daños)
• Humano en el circuito en decisiones críticas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Línea de tiempo de hitos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Evolución de políticas</a:t>
            </a:r>
            <a:endParaRPr lang="en-US" sz="2000" dirty="0"/>
          </a:p>
        </p:txBody>
      </p:sp>
      <p:graphicFrame>
        <p:nvGraphicFramePr>
          <p:cNvPr id="2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743202"/>
        </p:xfrm>
        <a:graphic>
          <a:graphicData uri="http://schemas.openxmlformats.org/drawingml/2006/table">
            <a:tbl>
              <a:tblPr/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Año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Hito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2019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Canadá adopta y operacionaliza ADM + AIA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2021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Borrador de Ley de IA (UE)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2023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Medidas de IA generativa (China)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2023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NYC Local Law 144 (auditorías de sesgo)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2024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UE AI Act adoptada (fases)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2024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Brasil: Senado aprueba PL 2338/2023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Comparativa: exigencia vs. flexibilidad</a:t>
            </a:r>
            <a:endParaRPr lang="en-US" sz="2000" dirty="0"/>
          </a:p>
        </p:txBody>
      </p:sp>
      <p:graphicFrame>
        <p:nvGraphicFramePr>
          <p:cNvPr id="2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645920"/>
          <a:ext cx="8138160" cy="3017520"/>
        </p:xfrm>
        <a:graphic>
          <a:graphicData uri="http://schemas.openxmlformats.org/drawingml/2006/table">
            <a:tbl>
              <a:tblPr/>
              <a:tblGrid>
                <a:gridCol w="118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Dimensión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UE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Canadá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Brasil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EE. UU.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China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Colombia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Modelo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Riesgo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AIA público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Riesgo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Sectorial/local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Control ex‑ante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Estrategia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Prohibiciones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—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Pocas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—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Alto riesgo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Requisitos fuertes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Según impacto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Requisitos fuertes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Variable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Revisiones/seguridad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Por definir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Transparencia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Variable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En desarrollo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0" y="731520"/>
            <a:ext cx="548640" cy="5486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Caso para debate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50292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Un hospital usó un sistema de IA que sobrediagnosticó a varios pacientes
</a:t>
            </a:r>
            <a:r>
              <a:rPr lang="en-US" sz="1200" i="1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¿Qué exigirías como policymaker?
</a:t>
            </a: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Registro y AIA
• Pruebas de seguridad y validación clínica
• Supervisión humana y derecho a apelación
• Auditoría independiente y reporte público
• Sanciones y plan de corrección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en salud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Transformando la medicina, salvando vidas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puede salvar vidas, pero requiere supervisión ética y equidad.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[8]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Revolucionando la atención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diagnósticos a descubrimientos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Diagnóstico por imágenes: rayos X/MRI más rápidos y precisos
• Predicción de brotes y personalización de tratamientos
• Descubrimiento de nuevos fármacos con IA
• Herramientas COVID‑19: rastrear la pandemia y acelerar vacunas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[8]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Beneficios en contextos limitados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Ampliando acceso y equidad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Amplía el acceso en regiones con pocos especialistas
• Personaliza la atención y mejora eficiencia hospitalaria
• Potencia el compromiso del paciente y la telemedicina
• Reduce brechas en salud y desigualdades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Dinámica relámpago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Encuesta en vivo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1️⃣ ¿Quién usó IA hoy? (manos arriba)
2️⃣ ¿Quién confiaría en una IA tanto como en una persona?
</a:t>
            </a:r>
            <a:endParaRPr lang="en-US" sz="1200" dirty="0"/>
          </a:p>
          <a:p>
            <a:pPr marL="0" indent="0">
              <a:buNone/>
            </a:pPr>
            <a:r>
              <a:rPr lang="en-US" sz="1200" i="1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Uso≫confianza → brecha de gobernanza</a:t>
            </a:r>
            <a:endParaRPr lang="en-US" sz="1200" dirty="0"/>
          </a:p>
        </p:txBody>
      </p:sp>
      <p:pic>
        <p:nvPicPr>
          <p:cNvPr id="4" name="Image 0" descr="/home/oai/share/cached_assets_used/slide3.png"/>
          <p:cNvPicPr>
            <a:picLocks noChangeAspect="1"/>
          </p:cNvPicPr>
          <p:nvPr/>
        </p:nvPicPr>
        <p:blipFill>
          <a:blip r:embed="rId3"/>
          <a:srcRect l="12626" r="12626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Iniciativas en América Latina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Innovación desde el sur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Ministerios de salud en Argentina, Brasil, Chile y Colombia lanzan proyectos de IA
• Brasil lidera: estrategia ambiciosa, inversión en I+D
• Científicos brasileños descubren antibióticos con IA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[10]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[11]</a:t>
            </a:r>
            <a:endParaRPr lang="en-US" sz="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Ejemplos reales del mundo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Hospitales y diagnósticos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CHARTwatch (Canadá): monitorea &gt;100 datos y reduce mortalidad en un 26%
• NHS (Reino Unido): 1.2M imágenes retinianas para predecir retinopatía 3 años antes
• Implica menos errores médicos y atención preventiva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[12]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[18]</a:t>
            </a:r>
            <a:endParaRPr lang="en-US" sz="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Adopción y optimismo en América Latina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Médicos y expectativas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55% de doctores usan IA; 53% en la práctica médica
• 30% muy familiarizados; 80% requieren más formación
• ~70% ven impacto positivo; 67% creen que mejora la medicina
• 80% cree que la IA transformará su práctica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[13]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[14]</a:t>
            </a:r>
            <a:endParaRPr lang="en-US" sz="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Mercado de IA en salud en América Latina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Oportunidad de crecimiento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Ingresos 2023: USD 408,6 M
• Pronóstico 2030: USD 3 644 M
• CAGR 2024–2030: 36,7%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[15]</a:t>
            </a:r>
            <a:endParaRPr lang="en-US" sz="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Desafíos y advertencias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Riesgos en salud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Seguridad del paciente: cualquier error puede costar vidas
• Privacidad de datos: uso de datos sensibles y posibles violaciones
• Sesgo y equidad: modelos no representativos afectan a poblaciones diversas
• Responsabilidad y regulación: ¿quién responde ante fallos?
• Ensayos clínicos y aprobación FDA/UE necesarios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[12]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Confianza y percepción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Pacientes y médicos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60% de adultos se sienten incómodos; solo 39% cómodos con IA en su atención
• 38% cree que mejorará resultados; 57% teme empeorar la relación médico‑paciente
• 37% cree que la seguridad de los registros será peor
• ~70% de médicos latinos ven impacto positivo; 80% requiere más capacitación
• La confianza se construye con educación, transparencia y supervisión humana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[16]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[17]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/>
              </a:rPr>
              <a:t>[13]</a:t>
            </a:r>
            <a:endParaRPr lang="en-US" sz="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Escenario interactivo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¿Qué harías ante un error de IA?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Hospital rural utiliza IA para leer radiografías
• La IA pasa por alto un signo sutil de cáncer
• ¿Debemos depender menos? ¿Reentrenar el modelo?
• ¿Informar siempre cuando se usa IA?
• ¿Confirmación humana obligatoria?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[12]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Vehículos autónomos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Hacia un futuro impulsado por 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Prometen seguridad y conveniencia, pero exigen regulación.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[19]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[20]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/>
              </a:rPr>
              <a:t>[21]</a:t>
            </a:r>
            <a:endParaRPr lang="en-US" sz="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¿Qué son los vehículos autónomos?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Concepto y niveles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Vehículos, buses o camiones que se conducen solos mediante IA, sensores y mapas
• Niveles SAE: 2–3 (autonomía parcial) → 5 (total). El humano pasa de supervisor a pasajero
• Tecnología ya en pruebas: programas piloto en varios países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[26]</a:t>
            </a:r>
            <a:endParaRPr lang="en-US" sz="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Beneficios potenciales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Seguridad, movilidad y eficiencia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Seguridad: elimina errores humanos; salva vidas
• Movilidad inclusiva: facilita transporte para personas mayores y con discapacidad
• Flujo eficiente: reduce tráfico con conducción coordinada y platooning
• Menor contaminación: si son eléctricos y optimizan rutas
• Menos accidentes = menos cargas sanitarias y policiales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Oportunidades vs. preocupaciones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doble filo de la adopción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Acceso 24/7 e inclusión
• Eficiencia y priorización
• Calidad y antifraude
• Opacidad y sesgos
• Privacidad y seguridad
• Responsabilidad y reparación</a:t>
            </a:r>
            <a:endParaRPr lang="en-US" sz="1200" dirty="0"/>
          </a:p>
        </p:txBody>
      </p:sp>
      <p:pic>
        <p:nvPicPr>
          <p:cNvPr id="4" name="Image 0" descr="/home/oai/share/cached_assets_used/slide4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Avances globales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Proyectos y pilotos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Waymo: robotaxis sin conductor en Phoenix y expansión a Austin y Los Ángeles
• Chile: primer shuttle autónomo del Cono Sur – 0,8 km de ruta; 6 500 pasajeros en 3 meses
• Brasil: consorcio SegurAuto para tecnologías AV con universidades y automotrices
• UE/EE. UU./China: pruebas en ciudades, shuttles y autopistas (pilotos controlados)
• Otros: Canadá autoriza ensayos en zonas específicas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[19]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[20]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/>
              </a:rPr>
              <a:t>[21]</a:t>
            </a:r>
            <a:endParaRPr lang="en-US" sz="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Incidentes de seguridad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Aprendizajes de los accidentes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Uber (2018): vehículo en modo autónomo con conductor de respaldo atropella a una peatona y muere; pruebas suspendidas
• Tesla Autopilot: colisiones con vehículos de emergencia estacionados; investigación de NHTSA
• Lecciones: agregar sensores, mejorar algoritmos y supervisión antes de escalar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[22]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[23]</a:t>
            </a:r>
            <a:endParaRPr lang="en-US" sz="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Dilemas éticos y legales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Trolley problem y responsabilidad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¿Cómo decide la IA entre dos resultados malos? (problema del tranvía)
• La ley alemana prohíbe discriminar: todas las vidas humanas tienen igual valor
• Responsabilidad: conductor, fabricante o software?
• Necesidad de marcos claros para compensar a las víctimas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[24]</a:t>
            </a:r>
            <a:endParaRPr lang="en-US" sz="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Adopción y confianza del público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Encuestas y percepción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66% de personas temen a los vehículos sin conductor; 25% no está segura
• Solo ~9% confía plenamente (dato KJZZ)
• Interés en funciones de asistencia (frenado de emergencia, mantenimiento de carril) continúa
• La confianza crecerá con evidencias de seguridad y educación pública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[25]</a:t>
            </a:r>
            <a:endParaRPr lang="en-US" sz="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Regulación en práctica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Modelos y enfoques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UE/UK: actualizan leyes de tráfico para manos libres en atascos
• EE. UU.: normas estatales y federales; despliegues limitados
• Brasil: AVs son de alto riesgo en PL 2338/2023; requiere certificación y caja negra
• China: pruebas masivas en ciudades; control estatal estricto
• Colombia: observa estándares internacionales para planificar futuras normas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Niveles de automatización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Taxonomía SAE 0–5</a:t>
            </a:r>
            <a:endParaRPr lang="en-US" sz="2000" dirty="0"/>
          </a:p>
        </p:txBody>
      </p:sp>
      <p:graphicFrame>
        <p:nvGraphicFramePr>
          <p:cNvPr id="4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92608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11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Nivel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F3E8FD"/>
                          </a:solidFill>
                        </a:rPr>
                        <a:t>Descripción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Sin automatización – el humano conduce y el sistema solo alerta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Asistencia al conductor – controla dirección o velocidad pero requiere atención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Automatización parcial – combina funciones (dirección + velocidad), pero el humano supervisa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Automatización condicional – el vehículo opera solo en entornos específicos; el humano actúa como respaldo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Alta automatización – el vehículo puede conducir solo en determinadas condiciones geográficas/meteorológicas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01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Automatización total – el vehículo se conduce solo en todas las condiciones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[26]</a:t>
            </a:r>
            <a:endParaRPr lang="en-US" sz="6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Escenario interactivo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¿Viajarías en un bus autónomo?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 despliega un bus autónomo en Manizales
• ¿Te subirías? ¿Qué condiciones necesitas? (operador humano, periodo sin accidentes, etc.)
• Imaginen un choque entre un AV y un carro convencional: ¿quién paga?
• Debatir sobre confianza, responsabilidad y preparación de infraestructuras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[22]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[24]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/>
              </a:rPr>
              <a:t>[25]</a:t>
            </a:r>
            <a:endParaRPr lang="en-US" sz="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Equidad algorítmica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Garantizar una IA justa e inclusiva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i="1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debe servir a todos sin perpetuar sesgos ni exclusiones.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[27]</a:t>
            </a:r>
            <a:endParaRPr lang="en-US" sz="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¿Qué es el sesgo algorítmico?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Aprendizaje de datos y consecuencias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Los algoritmos aprenden de datos; si estos reflejan desigualdad, reproducen el sesgo
• La equidad algorítmica busca evitar que grupos sean sistemáticamente desfavorecidos
• Ejemplo: reconocimiento facial – error 0,8 % para hombres de piel clara vs 34 % para mujeres de piel oscura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[27]</a:t>
            </a:r>
            <a:endParaRPr lang="en-US" sz="6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Áreas de preocupación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Dónde se manifiestan los sesgos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Contratación: el filtro de CV de Amazon penalizó términos femeninos y universidades de mujeres
• Justicia penal: el algoritmo COMPAS marcó a acusados negros como de alto riesgo casi el doble que a blancos
• Finanzas: puntajes de crédito pueden reflejar desigualdad racial o socioeconómica
• Salud: algoritmos de riesgo basados en costos subestiman la gravedad de pacientes negros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[28]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[29]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/>
              </a:rPr>
              <a:t>[30]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impulso global por una IA responsable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Tendencias que importan para Colombia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Obligaciones por uso (enfoque de riesgo)
• Evaluaciones de impacto algorítmico
• Gobernanza de datos y auditorías
• Oficinas de IA y sandboxes</a:t>
            </a:r>
            <a:endParaRPr lang="en-US" sz="1200" dirty="0"/>
          </a:p>
        </p:txBody>
      </p:sp>
      <p:pic>
        <p:nvPicPr>
          <p:cNvPr id="4" name="Image 0" descr="/home/oai/share/cached_assets_used/slide5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Importancia para el sector público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Equidad como requisito legal y moral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Gobiernos usan IA para asignar beneficios, evaluar escuelas e inspeccionar servicios
• Si está sesgada, la distribución de recursos se vuelve injusta y perpetúa desigualdades
• La ley exige auditorías de sesgo (p.ej. NYC) y derechos como explicación, apelación y revisión humana
• La equidad no es un lujo: es una obligación de la administración pública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[31]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[32]</a:t>
            </a:r>
            <a:endParaRPr lang="en-US" sz="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abordar el problema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Estrategias para la equidad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Datos diversos y pruebas: entrenar y validar con poblaciones representativas
• Auditorías y transparencia: revisar modelos y publicar reportes (Ley NYC, AIA)
• Supervisión humana y apelación: derecho a explicación y revisión de decisiones automatizadas
• Ajustes técnicos: reponderación de datos, algoritmos adversarios y técnicas de fairness ML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[31]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[33]</a:t>
            </a:r>
            <a:endParaRPr lang="en-US" sz="6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Avances y políticas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responde el mundo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Empresas crean equipos de ética y cancelan proyectos sesgados
• Organismos internacionales (IEEE, ISO) desarrollan estándares de IA ética
• Ley NYC exige auditorías; Canadá revisa impactos; Brasil consagra no discriminación y derechos de apelación
• El Acta de IA de la UE prohibirá sesgos injustificados en sistemas de alto riesgo• Corte colombiana reconoce la transparencia algorítmica como derecho (caso 2025)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[31]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[32]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/>
              </a:rPr>
              <a:t>[33]</a:t>
            </a:r>
            <a:endParaRPr lang="en-US" sz="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Inspirar IA responsable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 llamado a la acción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Incorporar diversidad y equidad en cada etapa del ciclo de vida de IA
• Diseñar equipos multidisciplinarios y de distintos orígenes
• Monitorear y auditar continuamente modelos desplegados
• Empoderar a usuarios para preguntar, apelar y corregir sesgos
• Ver la equidad no solo como técnica, sino como responsabilidad ética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[27]</a:t>
            </a:r>
            <a:endParaRPr lang="en-US" sz="6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Ejercicio interactivo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Reflexiona sobre un sesgo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Piensa en una aplicación de IA que uses (música, crédito, tutoría)
• ¿Qué sesgos podrían colarse? (idioma, ubicación, género, origen)
• ¿Cómo reaccionarías si un algoritmo te descarta por un factor irrelevante?
• ¿Quién debe rendir cuentas por un fallo algorítmico? (empresa, desarrollador, Estado)
• Discute en parejas: ¿qué acciones asegurarían justicia en ese escenario?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[27]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[28]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/>
              </a:rPr>
              <a:t>[29]</a:t>
            </a:r>
            <a:endParaRPr lang="en-US" sz="6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y sociedad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Visión al futuro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IA transformará la economía, la cultura y nuestra vida diaria
• Nuestro papel: guiarla para beneficio de todos
• Este segmento cierra el hilo y abre la conversación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[35]</a:t>
            </a:r>
            <a:endParaRPr lang="en-US" sz="6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Trabajo y economía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Impacto de la IA en el empleo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85M de empleos desplazados, 97M creados para 2025
• Surgen nuevos roles: analistas de datos, mantenimiento de IA, economía verde
• La transición requiere re‑capacitación, educación y redes de protección
• ¿Está Colombia preparando a su juventud para esta realidad?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[34]</a:t>
            </a:r>
            <a:endParaRPr lang="en-US" sz="6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Uso ético y confianza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Deepfakes, desinformación y percepciones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Riesgos: deepfakes, bots, pérdida de interacción humana
• 52–55% han experimentado información falsa o resultados inexactos
• 79% temen pérdida de empleo, deskilling y violación de privacidad
• 42% ven más beneficios que riesgos; 32% creen lo contrario
• La confianza requiere transparencia, responsabilidad y alfabetización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[35]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[36]</a:t>
            </a:r>
            <a:endParaRPr lang="en-US" sz="6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Cambios sociales e igualdad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¿Brecha o puente?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IA puede reducir la desigualdad (telemedicina, educación adaptativa) o ampliarla (brecha digital)
• 65% de los latinoamericanos ya usan IA; Colombia 59%, Perú 57%
• Proyectos como Guacamaya usan IA y satélites para vigilar la Amazonia y proteger la biodiversidad
• Las políticas deben asegurar acceso equitativo y usos para el bien común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[38]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[39]</a:t>
            </a:r>
            <a:endParaRPr lang="en-US" sz="6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Contexto cultural y local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Datos, idioma y diversidad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IA refleja los datos y valores de quien la crea
• Sin datos locales, la IA puede ignorar idiomas y culturas
• Reforcemos investigación y talento propio en Colombia y la región
• Impulsemos datasets multilingües y equipos diversos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[37]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Mapa rápido: políticas y leyes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UE · Canadá · Brasil · Colombia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UE: ley con enfoque por riesgo
• Canadá: Directiva ADM (AIA)
• Brasil: PL nacional en trámite
• Colombia: CONPES IA 2019→2025</a:t>
            </a:r>
            <a:endParaRPr lang="en-US" sz="1200" dirty="0"/>
          </a:p>
        </p:txBody>
      </p:sp>
      <p:pic>
        <p:nvPicPr>
          <p:cNvPr id="4" name="Image 0" descr="/home/oai/share/cached_assets_used/slide6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Hacia políticas responsables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Innovación con protección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Combinar impulso innovador con derechos humanos y justicia
• Crear directrices éticas y marcos regulatorios flexibles (sandboxes)
• Invertir en educación y alfabetización digital para servidores y ciudadanía
• Fomentar IA para el bien social: salud, ambiente, educación
</a:t>
            </a:r>
            <a:r>
              <a:rPr lang="en-US" sz="1200" i="1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“Moldeemos la IA antes de que ella nos moldee”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[35]</a:t>
            </a:r>
            <a:endParaRPr lang="en-US" sz="6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Instantánea global y local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 de datos</a:t>
            </a:r>
            <a:endParaRPr lang="en-US" sz="2000" dirty="0"/>
          </a:p>
        </p:txBody>
      </p:sp>
      <p:graphicFrame>
        <p:nvGraphicFramePr>
          <p:cNvPr id="6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74320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Indicador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5CF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Mundo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5CF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LatAm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5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Empleo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85M desplazados/97M creados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En evolución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Adopción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42% ven beneficios &gt; riesgos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65% usa IA (59% Col)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Salud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—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55% médicos usan IA; 67% impacto positivo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D2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64592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[36]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/>
              </a:rPr>
              <a:t>[38]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7"/>
              </a:rPr>
              <a:t>[13]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8"/>
              </a:rPr>
              <a:t>[14]</a:t>
            </a:r>
            <a:endParaRPr lang="en-US" sz="6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Visión de la sociedad futura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¿Hacia dónde vamos?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Ciudades inteligentes con transporte autónomo, drones y AR
• ¿Cómo equilibrar eficiencia con privacidad y humanidad?
• Debemos decidir qué tipo de sociedad queremos construir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[35]</a:t>
            </a:r>
            <a:endParaRPr lang="en-US" sz="6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Hoja de ruta para políticas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Elementos clave para un futuro equitativo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Directrices éticas y protección contra la discriminación
• Educación, formación y reskilling para todos
• Sandboxes y marcos flexibles para innovar con seguridad
• Protección de datos, privacidad y seguridad
• Incentivos y proyectos de IA para el bien común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/>
              </a:rPr>
              <a:t>[32]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5"/>
              </a:rPr>
              <a:t>[33]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6"/>
              </a:rPr>
              <a:t>[34]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7030A0"/>
                </a:solidFill>
                <a:hlinkClick r:id="rId7"/>
              </a:rPr>
              <a:t>[35]</a:t>
            </a:r>
            <a:endParaRPr lang="en-US" sz="6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Reflexión final y Q&amp;A</a:t>
            </a:r>
            <a:endParaRPr lang="en-US" sz="2000"/>
          </a:p>
          <a:p>
            <a:pPr marL="0" indent="0">
              <a:buNone/>
            </a:pPr>
            <a:r>
              <a:rPr lang="en-US" sz="140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¿Qué prioridad debemos abordar?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Educación y talento
• Marco legal y regulatorio
• Inversión en tecnología y emprendimiento
• Conciencia pública y participación
• ¿Qué otro tema propones?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>
                <a:solidFill>
                  <a:srgbClr val="7030A0"/>
                </a:solidFill>
                <a:hlinkClick r:id="rId4"/>
              </a:rPr>
              <a:t>[36]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de adopción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Hechos rápidos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adopción sigue subiendo
• Estado: más allá de chatbots
• Implicación: skills y controles
• Pilotear → evaluar → escalar</a:t>
            </a:r>
            <a:endParaRPr lang="en-US" sz="1200" dirty="0"/>
          </a:p>
        </p:txBody>
      </p:sp>
      <p:pic>
        <p:nvPicPr>
          <p:cNvPr id="4" name="Image 0" descr="/home/oai/share/cached_assets_used/slide7.png"/>
          <p:cNvPicPr>
            <a:picLocks noChangeAspect="1"/>
          </p:cNvPicPr>
          <p:nvPr/>
        </p:nvPicPr>
        <p:blipFill>
          <a:blip r:embed="rId3"/>
          <a:srcRect l="12626" r="12626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 que veremos hoy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Cinco temas, un hilo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Política y regulación de IA
2. IA en salud
3. Vehículos autónomos
4. Equidad algorítmica
5. IA y sociedad</a:t>
            </a:r>
            <a:endParaRPr lang="en-US" sz="1200" dirty="0"/>
          </a:p>
        </p:txBody>
      </p:sp>
      <p:pic>
        <p:nvPicPr>
          <p:cNvPr id="4" name="Image 0" descr="/home/oai/share/cached_assets_used/slide8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E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6D28D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Expectativas y participación</a:t>
            </a:r>
            <a:endParaRPr lang="en-US" sz="2000" dirty="0"/>
          </a:p>
          <a:p>
            <a:pPr marL="0" indent="0">
              <a:buNone/>
            </a:pPr>
            <a:r>
              <a:rPr lang="en-US" sz="1400" dirty="0">
                <a:solidFill>
                  <a:srgbClr val="A78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trabajaremos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2E106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Casos reales y mini-debates
• Encuestas rápidas por bloque
• Herramientas y plantillas
• Trae un ejemplo local
• Notas y enlaces al final
• Feedback para próximos pasos</a:t>
            </a:r>
            <a:endParaRPr lang="en-US" sz="1200" dirty="0"/>
          </a:p>
        </p:txBody>
      </p:sp>
      <p:pic>
        <p:nvPicPr>
          <p:cNvPr id="4" name="Image 0" descr="/home/oai/share/cached_assets_used/slide9.png"/>
          <p:cNvPicPr>
            <a:picLocks noChangeAspect="1"/>
          </p:cNvPicPr>
          <p:nvPr/>
        </p:nvPicPr>
        <p:blipFill>
          <a:blip r:embed="rId3"/>
          <a:srcRect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" u="sng" dirty="0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3844</Words>
  <Application>Microsoft Office PowerPoint</Application>
  <PresentationFormat>On-screen Show (16:9)</PresentationFormat>
  <Paragraphs>401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Carlos Denner</cp:lastModifiedBy>
  <cp:revision>1</cp:revision>
  <dcterms:created xsi:type="dcterms:W3CDTF">2025-10-12T18:38:57Z</dcterms:created>
  <dcterms:modified xsi:type="dcterms:W3CDTF">2025-10-13T03:03:34Z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7336d3-d2b8-44a9-b18c-290c94eca62f_Enabled">
    <vt:lpwstr>true</vt:lpwstr>
  </property>
  <property fmtid="{D5CDD505-2E9C-101B-9397-08002B2CF9AE}" pid="3" name="MSIP_Label_d97336d3-d2b8-44a9-b18c-290c94eca62f_SetDate">
    <vt:lpwstr>2025-10-13T01:50:18Z</vt:lpwstr>
  </property>
  <property fmtid="{D5CDD505-2E9C-101B-9397-08002B2CF9AE}" pid="4" name="MSIP_Label_d97336d3-d2b8-44a9-b18c-290c94eca62f_Method">
    <vt:lpwstr>Standard</vt:lpwstr>
  </property>
  <property fmtid="{D5CDD505-2E9C-101B-9397-08002B2CF9AE}" pid="5" name="MSIP_Label_d97336d3-d2b8-44a9-b18c-290c94eca62f_Name">
    <vt:lpwstr>Confidentiels</vt:lpwstr>
  </property>
  <property fmtid="{D5CDD505-2E9C-101B-9397-08002B2CF9AE}" pid="6" name="MSIP_Label_d97336d3-d2b8-44a9-b18c-290c94eca62f_SiteId">
    <vt:lpwstr>f27245a4-ee10-4b56-8358-051aab939ece</vt:lpwstr>
  </property>
  <property fmtid="{D5CDD505-2E9C-101B-9397-08002B2CF9AE}" pid="7" name="MSIP_Label_d97336d3-d2b8-44a9-b18c-290c94eca62f_ActionId">
    <vt:lpwstr>4614daa8-da29-44dd-9d40-a2c39b8a2256</vt:lpwstr>
  </property>
  <property fmtid="{D5CDD505-2E9C-101B-9397-08002B2CF9AE}" pid="8" name="MSIP_Label_d97336d3-d2b8-44a9-b18c-290c94eca62f_ContentBits">
    <vt:lpwstr>0</vt:lpwstr>
  </property>
  <property fmtid="{D5CDD505-2E9C-101B-9397-08002B2CF9AE}" pid="9" name="MSIP_Label_d97336d3-d2b8-44a9-b18c-290c94eca62f_Tag">
    <vt:lpwstr>10, 3, 0, 1</vt:lpwstr>
  </property>
</Properties>
</file>